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57200"/>
            <a:ext cx="80000" cy="420000"/>
          </a:xfrm>
          <a:prstGeom prst="rect">
            <a:avLst/>
          </a:prstGeom>
          <a:solidFill>
            <a:srgbClr val="F5A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7200" y="417200"/>
            <a:ext cx="112776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4A3020"/>
                </a:solidFill>
                <a:latin typeface="Pretendard"/>
              </a:rPr>
              <a:t>테일코코 단체주문 이용 안내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77200"/>
            <a:ext cx="11277600" cy="532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>어린이집·유치원·기관 담당자용 · talecoco.com · 2026-10-13 기준</a:t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/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>1. 주문 준비 (명단 → 사진 → 보호자 동의)</a:t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>2. 결제  →  제작</a:t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>3. 검수  →  인쇄·배송</a:t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/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>작성 내용은 자동 저장됩니다. 며칠에 걸쳐, 다른 기기에서 이어서 작업하셔도 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60800"/>
            <a:ext cx="11277600" cy="25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7A5535"/>
                </a:solidFill>
                <a:latin typeface="Pretendard"/>
              </a:rPr>
              <a:t>테일코코 단체주문 이용 안내 · talecoco.com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57200"/>
            <a:ext cx="80000" cy="420000"/>
          </a:xfrm>
          <a:prstGeom prst="rect">
            <a:avLst/>
          </a:prstGeom>
          <a:solidFill>
            <a:srgbClr val="F5A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7200" y="417200"/>
            <a:ext cx="112776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4A3020"/>
                </a:solidFill>
                <a:latin typeface="Pretendard"/>
              </a:rPr>
              <a:t>시작 전에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77200"/>
            <a:ext cx="4736592" cy="532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마이페이지 → 단체주문 → [+ 새 단체주문] 에서 기관 이름을 넣고 시작합니다.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상담을 마친 기관 계정에만 메뉴가 열립니다. 안 보이면 새로고침 또는 재로그인.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/>
            </a:r>
          </a:p>
          <a:p>
            <a:pPr algn="l">
              <a:spcAft>
                <a:spcPts val="400"/>
              </a:spcAft>
            </a:pPr>
            <a:r>
              <a:rPr sz="1300" b="1">
                <a:solidFill>
                  <a:srgbClr val="4A3020"/>
                </a:solidFill>
                <a:latin typeface="Pretendard"/>
              </a:rPr>
              <a:t>준비물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• 아이 명단 — [엑셀 양식 받기]로 받은 양식에 입력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• 아이 사진 1장씩 — 파일명을 아이 이름으로 (김도윤.jpg)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• 함께 나올 인물 사진 — 명단에 적었다면 그 사람 사진도 이름 파일명으로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• 반 단톡방 등 보호자 연락 수단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• 배송지(기관 한 곳) · 신용카드</a:t>
            </a:r>
          </a:p>
        </p:txBody>
      </p:sp>
      <p:pic>
        <p:nvPicPr>
          <p:cNvPr id="5" name="Picture 4" descr="20-단체주문-목록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3792" y="1077200"/>
            <a:ext cx="6241008" cy="298398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6460800"/>
            <a:ext cx="11277600" cy="25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7A5535"/>
                </a:solidFill>
                <a:latin typeface="Pretendard"/>
              </a:rPr>
              <a:t>테일코코 단체주문 이용 안내 · talecoco.com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57200"/>
            <a:ext cx="80000" cy="420000"/>
          </a:xfrm>
          <a:prstGeom prst="rect">
            <a:avLst/>
          </a:prstGeom>
          <a:solidFill>
            <a:srgbClr val="F5A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7200" y="417200"/>
            <a:ext cx="112776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4A3020"/>
                </a:solidFill>
                <a:latin typeface="Pretendard"/>
              </a:rPr>
              <a:t>1. 주문 준비 — 4단계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77200"/>
            <a:ext cx="11277600" cy="11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① 아이들 정보 확인 → ② 아이들 사진 등록 → ③ 선택 사진 → ④ 보호자 확인·동의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앞 단계를 마치면 다음 단계가 열립니다. 제목을 눌러 접거나 펼 수 있어요.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④ 동의 링크는 ①만 마치면 바로 보낼 수 있습니다.</a:t>
            </a:r>
          </a:p>
        </p:txBody>
      </p:sp>
      <p:pic>
        <p:nvPicPr>
          <p:cNvPr id="5" name="Picture 4" descr="21-주문준비-개요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3293" y="2177200"/>
            <a:ext cx="5445414" cy="4223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6460800"/>
            <a:ext cx="11277600" cy="25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7A5535"/>
                </a:solidFill>
                <a:latin typeface="Pretendard"/>
              </a:rPr>
              <a:t>테일코코 단체주문 이용 안내 · talecoco.com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57200"/>
            <a:ext cx="80000" cy="420000"/>
          </a:xfrm>
          <a:prstGeom prst="rect">
            <a:avLst/>
          </a:prstGeom>
          <a:solidFill>
            <a:srgbClr val="F5A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7200" y="417200"/>
            <a:ext cx="112776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4A3020"/>
                </a:solidFill>
                <a:latin typeface="Pretendard"/>
              </a:rPr>
              <a:t>① 아이들 정보 확인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77200"/>
            <a:ext cx="4736592" cy="532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1. [엑셀 양식 받기] → 4행부터 아이 한 명씩 입력 (3행은 예시)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2. [엑셀 파일 올리기] → 표에 아이들이 채워집니다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3. 표를 확인하고 [내용 확인 완료]. 고칠 아이는 이름 옆 [수정]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/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필수: 이름 · 성별 · 나이(만 0~12) · 책 주제 · 그림체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선택: 반 이름 · 함께 나올 인물(1명) · 응원 메시지 · 보호자1·2 성함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영어교육만: 난이도 · 영어 이름 (비우면 자동)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/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같은 이름의 아이가 있으면 반 이름과 보호자 성함을 꼭 적어 주세요.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엑셀을 다시 올려도 이름 기준으로 합쳐지고 받아둔 동의는 유지됩니다.</a:t>
            </a:r>
          </a:p>
        </p:txBody>
      </p:sp>
      <p:pic>
        <p:nvPicPr>
          <p:cNvPr id="5" name="Picture 4" descr="22-명단표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3792" y="1077200"/>
            <a:ext cx="6241008" cy="38343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6460800"/>
            <a:ext cx="11277600" cy="25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7A5535"/>
                </a:solidFill>
                <a:latin typeface="Pretendard"/>
              </a:rPr>
              <a:t>테일코코 단체주문 이용 안내 · talecoco.com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57200"/>
            <a:ext cx="80000" cy="420000"/>
          </a:xfrm>
          <a:prstGeom prst="rect">
            <a:avLst/>
          </a:prstGeom>
          <a:solidFill>
            <a:srgbClr val="F5A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7200" y="417200"/>
            <a:ext cx="112776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4A3020"/>
                </a:solidFill>
                <a:latin typeface="Pretendard"/>
              </a:rPr>
              <a:t>주제 · 그림체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77200"/>
            <a:ext cx="11277600" cy="532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4A3020"/>
                </a:solidFill>
                <a:latin typeface="Pretendard"/>
              </a:rPr>
              <a:t>주제 30종</a:t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>변신로봇 · 놀이공원 · 바다탐험 · 생일 · 자동차 · 공룡 발자국 탐험 · 공룡알을 지켜줘 · 동물원</a:t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>토끼 · 고양이 · 강아지 · 별빛공주 · 우주 · 소방관 · 의사 · 경찰관 · 아이돌 · 축구선수 · 야구선수</a:t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>식사교육 · 양치교육 · 영어교육 · 신생아·육아 · 잭과 콩나무 · 별주부전 · 도깨비 방망이</a:t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/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>할로윈 · 인어공주 · 백설공주 · 신데렐라</a:t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/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4A3020"/>
                </a:solidFill>
                <a:latin typeface="Pretendard"/>
              </a:rPr>
              <a:t>그림체 4종</a:t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>수채화 · 크레파스 · 색연필 · 3D 카툰 — 아이마다 다르게 지정할 수 있어요</a:t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>(신생아·육아는 수채화만)</a:t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>인어공주·백설공주·신데렐라는 함께 나올 인물 없이 제작됩니다.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60800"/>
            <a:ext cx="11277600" cy="25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7A5535"/>
                </a:solidFill>
                <a:latin typeface="Pretendard"/>
              </a:rPr>
              <a:t>테일코코 단체주문 이용 안내 · talecoco.com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57200"/>
            <a:ext cx="80000" cy="420000"/>
          </a:xfrm>
          <a:prstGeom prst="rect">
            <a:avLst/>
          </a:prstGeom>
          <a:solidFill>
            <a:srgbClr val="F5A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7200" y="417200"/>
            <a:ext cx="112776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4A3020"/>
                </a:solidFill>
                <a:latin typeface="Pretendard"/>
              </a:rPr>
              <a:t>② 아이들 사진 등록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77200"/>
            <a:ext cx="4736592" cy="532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[아이 사진 여러 장 선택]으로 한 번에 올립니다.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파일명이 아이 이름과 같으면 자동 연결 → 아래 '연결된 아이 사진'에서 얼굴 확인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/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• 파일명이 다르면 이름 옆 [사진 넣기]로 한 장씩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• 같은 이름의 아이는 [같은 이름인 아이 사진 연결]에서 직접 선택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/>
            </a:r>
          </a:p>
          <a:p>
            <a:pPr algn="l">
              <a:spcAft>
                <a:spcPts val="400"/>
              </a:spcAft>
            </a:pPr>
            <a:r>
              <a:rPr sz="1300" b="1">
                <a:solidFill>
                  <a:srgbClr val="4A3020"/>
                </a:solidFill>
                <a:latin typeface="Pretendard"/>
              </a:rPr>
              <a:t>끝나면 [다음: 선택 사진 확인]</a:t>
            </a:r>
          </a:p>
        </p:txBody>
      </p:sp>
      <p:pic>
        <p:nvPicPr>
          <p:cNvPr id="5" name="Picture 4" descr="23-아이사진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2617" y="1077200"/>
            <a:ext cx="6163357" cy="5323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6460800"/>
            <a:ext cx="11277600" cy="25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7A5535"/>
                </a:solidFill>
                <a:latin typeface="Pretendard"/>
              </a:rPr>
              <a:t>테일코코 단체주문 이용 안내 · talecoco.com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57200"/>
            <a:ext cx="80000" cy="420000"/>
          </a:xfrm>
          <a:prstGeom prst="rect">
            <a:avLst/>
          </a:prstGeom>
          <a:solidFill>
            <a:srgbClr val="F5A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7200" y="417200"/>
            <a:ext cx="112776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4A3020"/>
                </a:solidFill>
                <a:latin typeface="Pretendard"/>
              </a:rPr>
              <a:t>③ 선택 사진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77200"/>
            <a:ext cx="11277600" cy="1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함께 나올 인물 사진 — 명단에 인물을 적은 아이는 그 사진이 있어야 진행됩니다.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[함께 나올 인물 사진 여러 장 선택] 또는 [함께 나올 인물 없이 진행]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가족사진 추가(선택) — 책에 가족 추억을 더하고 싶을 때만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명단에 함께 나올 인물이 없으면 이 단계는 자동으로 건너뜁니다.</a:t>
            </a:r>
          </a:p>
        </p:txBody>
      </p:sp>
      <p:pic>
        <p:nvPicPr>
          <p:cNvPr id="5" name="Picture 4" descr="24-함께나올인물사진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626" y="2477200"/>
            <a:ext cx="9032748" cy="3923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6460800"/>
            <a:ext cx="11277600" cy="25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7A5535"/>
                </a:solidFill>
                <a:latin typeface="Pretendard"/>
              </a:rPr>
              <a:t>테일코코 단체주문 이용 안내 · talecoco.com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57200"/>
            <a:ext cx="80000" cy="420000"/>
          </a:xfrm>
          <a:prstGeom prst="rect">
            <a:avLst/>
          </a:prstGeom>
          <a:solidFill>
            <a:srgbClr val="F5A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7200" y="417200"/>
            <a:ext cx="112776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4A3020"/>
                </a:solidFill>
                <a:latin typeface="Pretendard"/>
              </a:rPr>
              <a:t>④ 보호자 확인·동의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77200"/>
            <a:ext cx="4736592" cy="532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아이의 이름과 얼굴로 책을 만들기 때문에 법정대리인 동의가 필요합니다.</a:t>
            </a:r>
          </a:p>
          <a:p>
            <a:pPr algn="l">
              <a:spcAft>
                <a:spcPts val="400"/>
              </a:spcAft>
            </a:pPr>
            <a:r>
              <a:rPr sz="1300" b="1">
                <a:solidFill>
                  <a:srgbClr val="4A3020"/>
                </a:solidFill>
                <a:latin typeface="Pretendard"/>
              </a:rPr>
              <a:t>동의를 받은 아이만 결제·제작됩니다.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/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1. [동의 링크 만들기] → 동화책 소개 포함 / 깜짝선물용 중 선택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2. [안내 문구 복사] → 반 단톡방에 붙여넣기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3. [새로고침]으로 동의 현황 확인 (사진 모으는 중에 먼저 보내도 됩니다)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/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• 동명이인은 보호자 성함으로 구분. 성함이 없거나 같으면 [개별 링크]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• 이름·책 속 이름·사진·함께 나올 인물·가족사진을 바꾸면 재동의 필요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• [링크 폐기하고 새로 만들기] → 공유한 링크 전부 무효 (72시간 되돌리기 가능)</a:t>
            </a:r>
          </a:p>
        </p:txBody>
      </p:sp>
      <p:pic>
        <p:nvPicPr>
          <p:cNvPr id="5" name="Picture 4" descr="25-동의-현황판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3792" y="1077200"/>
            <a:ext cx="6241008" cy="36353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6460800"/>
            <a:ext cx="11277600" cy="25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7A5535"/>
                </a:solidFill>
                <a:latin typeface="Pretendard"/>
              </a:rPr>
              <a:t>테일코코 단체주문 이용 안내 · talecoco.com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57200"/>
            <a:ext cx="80000" cy="420000"/>
          </a:xfrm>
          <a:prstGeom prst="rect">
            <a:avLst/>
          </a:prstGeom>
          <a:solidFill>
            <a:srgbClr val="F5A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7200" y="417200"/>
            <a:ext cx="112776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4A3020"/>
                </a:solidFill>
                <a:latin typeface="Pretendard"/>
              </a:rPr>
              <a:t>보호자가 보는 화면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77200"/>
            <a:ext cx="4736592" cy="532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로그인 없이 링크만 열면 됩니다. (1분 소요)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아이 이름 → 보호자 성명 · 휴대폰 · 관계 → 동의 항목 체크 → [동의 완료]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/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선생님·담당자가 대신 작성할 수 없습니다.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「개인정보 보호법」에 따라 만 14세 미만 아동의 개인정보는</a:t>
            </a:r>
          </a:p>
          <a:p>
            <a:pPr algn="l">
              <a:spcAft>
                <a:spcPts val="400"/>
              </a:spcAft>
            </a:pPr>
            <a:r>
              <a:rPr sz="1300" b="1">
                <a:solidFill>
                  <a:srgbClr val="4A3020"/>
                </a:solidFill>
                <a:latin typeface="Pretendard"/>
              </a:rPr>
              <a:t>법정대리인 본인이 직접 동의해야 합니다.</a:t>
            </a:r>
          </a:p>
        </p:txBody>
      </p:sp>
      <p:pic>
        <p:nvPicPr>
          <p:cNvPr id="5" name="Picture 4" descr="26-보호자-동의페이지-상단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9763" y="1077200"/>
            <a:ext cx="3549066" cy="5323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6460800"/>
            <a:ext cx="11277600" cy="25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7A5535"/>
                </a:solidFill>
                <a:latin typeface="Pretendard"/>
              </a:rPr>
              <a:t>테일코코 단체주문 이용 안내 · talecoco.com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57200"/>
            <a:ext cx="80000" cy="420000"/>
          </a:xfrm>
          <a:prstGeom prst="rect">
            <a:avLst/>
          </a:prstGeom>
          <a:solidFill>
            <a:srgbClr val="F5A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7200" y="417200"/>
            <a:ext cx="112776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4A3020"/>
                </a:solidFill>
                <a:latin typeface="Pretendard"/>
              </a:rPr>
              <a:t>2. 결제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77200"/>
            <a:ext cx="4736592" cy="532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준비 4단계가 끝나면 [결제하기]로 결제 탭이 열립니다.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/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• 전원 동의 → 바로 결제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• 일부 미동의 → '미동의 N명을 제외하고 결제합니다' 체크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• 배송지는 기관 한 곳 · 32페이지 하드커버 한 종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• [주문 만들고 결제하기] → 토스페이먼츠. 멈췄다면 [결제 이어서 하기]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/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제외한 아이는 이 주문에 나중에 추가할 수 없습니다.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결제하면 곧바로 제작이 시작되어 취소·환불이 어렵습니다.</a:t>
            </a:r>
          </a:p>
        </p:txBody>
      </p:sp>
      <p:pic>
        <p:nvPicPr>
          <p:cNvPr id="5" name="Picture 4" descr="28-결제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3792" y="1077200"/>
            <a:ext cx="6241008" cy="47353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6460800"/>
            <a:ext cx="11277600" cy="25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7A5535"/>
                </a:solidFill>
                <a:latin typeface="Pretendard"/>
              </a:rPr>
              <a:t>테일코코 단체주문 이용 안내 · talecoco.com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57200"/>
            <a:ext cx="80000" cy="420000"/>
          </a:xfrm>
          <a:prstGeom prst="rect">
            <a:avLst/>
          </a:prstGeom>
          <a:solidFill>
            <a:srgbClr val="F5A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7200" y="417200"/>
            <a:ext cx="112776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4A3020"/>
                </a:solidFill>
                <a:latin typeface="Pretendard"/>
              </a:rPr>
              <a:t>견적서 · 증빙 · 가격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77200"/>
            <a:ext cx="4736592" cy="532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[견적서 출력 (품의용)] — 공급받는 자 칸은 점선을 눌러 직접 입력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[엑셀 다운로드] / [인쇄 / PDF 저장] · 결제 후 [거래명세서 출력]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세금계산서는 발행되지 않고 부가세 표기 카드매출전표가 증빙입니다.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/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권당 49,900원 (32페이지 하드커버) · 배송비 없음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20권부터 단체 할인 · 20 / 50 / 100 / 200권 이상 구간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할인은 실제 결제 권수(동의 완료 아이 수) 기준으로 자동 적용</a:t>
            </a:r>
          </a:p>
          <a:p>
            <a:pPr algn="l">
              <a:spcAft>
                <a:spcPts val="400"/>
              </a:spcAft>
            </a:pPr>
            <a:r>
              <a:rPr sz="1300">
                <a:solidFill>
                  <a:srgbClr val="4A3020"/>
                </a:solidFill>
                <a:latin typeface="Pretendard"/>
              </a:rPr>
              <a:t>정확한 할인 금액은 화면의 견적에서 확인해 주세요.</a:t>
            </a:r>
          </a:p>
        </p:txBody>
      </p:sp>
      <p:pic>
        <p:nvPicPr>
          <p:cNvPr id="5" name="Picture 4" descr="29-견적서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3792" y="1077200"/>
            <a:ext cx="6241008" cy="52463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6460800"/>
            <a:ext cx="11277600" cy="25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7A5535"/>
                </a:solidFill>
                <a:latin typeface="Pretendard"/>
              </a:rPr>
              <a:t>테일코코 단체주문 이용 안내 · talecoco.com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57200"/>
            <a:ext cx="80000" cy="420000"/>
          </a:xfrm>
          <a:prstGeom prst="rect">
            <a:avLst/>
          </a:prstGeom>
          <a:solidFill>
            <a:srgbClr val="F5A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7200" y="417200"/>
            <a:ext cx="112776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4A3020"/>
                </a:solidFill>
                <a:latin typeface="Pretendard"/>
              </a:rPr>
              <a:t>3. 검수 → 인쇄·배송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77200"/>
            <a:ext cx="11277600" cy="532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>모든 책이 완성되면 안내 문자를 보내드립니다.</a:t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/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>1. 아이별 [보기]로 끝까지 넘겨보고 [검수 완료]</a:t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>2. 고칠 곳은 해당 페이지에 [수정 요청] + 메모 → 저희가 수정</a:t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>3. 전 권 검수 후 [인쇄 발주 시작하기]</a:t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/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>담당자님이 [인쇄 발주 시작하기]를 눌러야 인쇄가 시작됩니다.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4A3020"/>
                </a:solidFill>
                <a:latin typeface="Pretendard"/>
              </a:rPr>
              <a:t>누르기 전에는 절대 인쇄되지 않습니다.</a:t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/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>• 발주 조건: 전 권 검수 완료 + 미해결 수정 요청 0건</a:t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>• [검수 링크 만들기]로 반 선생님께 검수만 위임 (이름 입력 후 로그인 없이)</a:t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>• 검수 체크를 해제하면 발주 보류 · [PDF 전체 저장] 가능(내려받으면 환불 어려움)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60800"/>
            <a:ext cx="11277600" cy="25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7A5535"/>
                </a:solidFill>
                <a:latin typeface="Pretendard"/>
              </a:rPr>
              <a:t>테일코코 단체주문 이용 안내 · talecoco.com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57200"/>
            <a:ext cx="80000" cy="420000"/>
          </a:xfrm>
          <a:prstGeom prst="rect">
            <a:avLst/>
          </a:prstGeom>
          <a:solidFill>
            <a:srgbClr val="F5A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7200" y="417200"/>
            <a:ext cx="112776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1">
                <a:solidFill>
                  <a:srgbClr val="4A3020"/>
                </a:solidFill>
                <a:latin typeface="Pretendard"/>
              </a:rPr>
              <a:t>꼭 알아두실 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77200"/>
            <a:ext cx="11277600" cy="532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>1. 사진 파일명은 아이 이름과 정확히 일치해야 자동 연결됩니다</a:t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>2. 같은 이름의 아이가 있으면 명단에 반 이름 · 보호자 성함을 적어 주세요</a:t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>3. 보호자 동의는 법정대리인 본인만 가능합니다</a:t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>4. 동의 후 이름·책 속 이름·사진·함께 나올 인물을 바꾸면 그 아이의 동의가 무효가 됩니다</a:t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>5. [링크 폐기하고 새로 만들기]를 누르면 이미 공유한 링크가 모두 끊깁니다</a:t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>6. 결제에서 제외한 아이는 이 주문에 다시 넣을 수 없습니다</a:t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>7. 결제하면 곧바로 제작이 시작되어 취소·환불이 어렵습니다</a:t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>8. [인쇄 발주 시작하기]를 눌러야 인쇄됩니다 — 담당자님이 직접</a:t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/>
            </a:r>
          </a:p>
          <a:p>
            <a:pPr algn="l">
              <a:spcAft>
                <a:spcPts val="400"/>
              </a:spcAft>
            </a:pPr>
            <a:r>
              <a:rPr sz="1600">
                <a:solidFill>
                  <a:srgbClr val="4A3020"/>
                </a:solidFill>
                <a:latin typeface="Pretendard"/>
              </a:rPr>
              <a:t>주식회사 카브 · 테일코코 · 070-8983-8427 (평일 10:00–18:00) · support@talecoco.com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60800"/>
            <a:ext cx="11277600" cy="25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7A5535"/>
                </a:solidFill>
                <a:latin typeface="Pretendard"/>
              </a:rPr>
              <a:t>테일코코 단체주문 이용 안내 · talecoco.com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